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61" r:id="rId4"/>
    <p:sldId id="260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7196" autoAdjust="0"/>
  </p:normalViewPr>
  <p:slideViewPr>
    <p:cSldViewPr snapToGrid="0">
      <p:cViewPr>
        <p:scale>
          <a:sx n="68" d="100"/>
          <a:sy n="68" d="100"/>
        </p:scale>
        <p:origin x="31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2E3D8-1F18-4A32-9385-556723D2B18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6A378-E8A5-49A6-B85E-B55076AF97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97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C6EC-65D9-4426-C44D-818A70815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27D6B01-46A4-4F7B-517F-7F8C6410E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9A0702-5F6B-7DE4-B9F0-9F75A7AFB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eyelid beat rate decreases, often leading to fatigue and symptoms such as dryness, itching, blurred vision, and headaches. Furthermore, constantly looking at close objects like a screen may exacerbate the development of nearsightedness.</a:t>
            </a:r>
          </a:p>
          <a:p>
            <a:endParaRPr lang="en-US" dirty="0"/>
          </a:p>
          <a:p>
            <a:r>
              <a:rPr lang="en-US" dirty="0"/>
              <a:t>In 2020, 25% of employed people felt exposed to psychological stress. It should be taken into account that the COVID-19 pandemic may also have had an impact on well-being in working life.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A8A389-0239-C008-71AF-5CEF80973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6A378-E8A5-49A6-B85E-B55076AF974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0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9BECD-AFD2-CA58-6AC2-2F1428930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9F0D2D-4FAB-B3B1-85B8-27BD18365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50CB65-5ACB-6936-5DAA-B05D283C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E0B565-3269-4177-BDD1-6CC0B8D6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EC1C19-F4F8-C57B-EF1F-1F90368A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58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A3E73-EEAE-E86B-976E-507E6843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E3AD0E-02BF-4790-F03F-2CEB8732C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6A1097-A762-5C3C-C195-F178D149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5DE353-56F3-1D26-6250-A9C109F5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3C9046-3E07-9AB8-F4D1-06FC8B3C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74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F18C58D-20A3-C04C-E3DD-84DD2251E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BCA6EB-CF1B-2789-2402-5CE2F23E2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62E14-91BB-0375-52C5-A2172FA1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5EC0B5-B3E9-CAF7-C51D-64FFE4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D88242-74C1-2027-7DE1-2B04D10E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36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A0049-097A-5F24-157C-2F2F32AD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8925B5-9410-AB7F-DC12-0C485352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028FA-7AF9-D014-7355-EA2959B1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A647FB-60CF-DB87-D9B1-A517B3CA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158243-76AC-85CF-2131-350E52BE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44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0B170-343E-7F62-92F9-FE499F56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77941-9094-7A40-2173-AE872DA0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2E3A1A-1A3F-C531-F53B-A0E2F2DC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570D9E-8CD7-31CB-DF60-4F25BB480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5AFF1A-6F6D-5999-3571-4131D8D2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65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9DB31-53A2-1159-C06F-CAE26666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57AB59-15CC-5DB9-5E62-325FB2D49E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82A0FB-8C6F-F68F-DBB0-9CD9E427A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41EC3D-FB30-411F-1B91-E1BFAB42B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796B87-AE69-E1C7-C8D5-D581A210C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B51266-F1C4-85F3-6BAD-1644A6D3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47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CEFF6-A501-6B9E-9444-35EF441F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5C3963-013D-281F-AFD5-32BC4A1A4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91C561-B076-2F96-2CB0-8F0177ECA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5E94AD-745D-D7DF-2359-AC71FE61E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8364880-EE45-4233-D58A-D7177527A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F062C65-84CE-E1D8-9BE8-4BBD9A8E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91A245-068F-8651-A0C0-67A936D9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0E1CE9-DFDA-F4B3-4589-489CAB7E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15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4CBFCD-7F6B-F4F1-28D1-F01E5770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349239-FDF6-17F6-B0AA-CC5789DE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67E453-FBCF-3207-006A-BA5FF845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899CA5-400E-1FBF-5862-D078FD73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85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7BCA4B-665A-9F60-52E1-E64B74CCA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B75C18D-58B5-AA3C-2914-90242197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ABEE36-6C92-2DED-14F6-78453E3B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40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7CD2B-C391-2808-7F2D-977BFC5BE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948A5-7751-64A9-1B1B-82D8AE836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65F1AC-1593-EC15-C0D6-783CA303C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D13A5A-73A1-F4F6-AE36-B5AA63DBB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0FBBAE-6497-9666-DF0A-F75BB698B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B313F9-BFB2-C16C-8AD1-2C6A309E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49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64599-6354-C7BE-E4F1-3BF2AC6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E5A62A4-B970-A709-E9DC-1E3181ACA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0A7296-567A-A84F-F59F-07C048AC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259931-7879-C776-DD26-25100267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AC1738-A74C-BE89-39B1-E3A6A51A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3ADDC0-3D19-BFC7-78D2-2F329762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8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5A7227-6D55-A929-AFF3-816665DD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7301E3-BA0F-C36A-386B-9075E0DC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80A0BC-06D1-F380-1BAA-7482D88D5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CD624-DF30-4B1E-9B6C-523183E1C32B}" type="datetimeFigureOut">
              <a:rPr lang="de-DE" smtClean="0"/>
              <a:t>23.11.2025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EDA995-5DE7-A311-1676-8DAC8F6BC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0DE287-3034-C7DB-FE65-8A1464DB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F4163D-4A4C-4EBA-9315-7DD31C2C9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845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.jpg"/><Relationship Id="rId7" Type="http://schemas.openxmlformats.org/officeDocument/2006/relationships/hyperlink" Target="https://www.pikist.com/free-photo-vxcr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hurraki.de/wiki/Publikum" TargetMode="External"/><Relationship Id="rId9" Type="http://schemas.openxmlformats.org/officeDocument/2006/relationships/hyperlink" Target="https://www.focusfitness.net/stock-photos/downloads/sweaty-tried-boy-running-maratho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tatis.de/DE/Themen/Arbeit/Arbeitsmarkt/Qualitaet-Arbeit/Dimension-1/stress-arbeitsplatz.html" TargetMode="External"/><Relationship Id="rId2" Type="http://schemas.openxmlformats.org/officeDocument/2006/relationships/hyperlink" Target="https://www.uniklinik-freiburg.de/presse/publikationen/im-fokus/2023/wie-schaedlich-ist-digitales-arbeiten-fuer-die-aug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mc.ncbi.nlm.nih.gov/articles/PMC973378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F11CF37-5A4C-E1ED-73CA-4D6AAAA1D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5900" y="257443"/>
            <a:ext cx="9220200" cy="61245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63546D3-D12F-539A-F572-6585ECD014E8}"/>
              </a:ext>
            </a:extLst>
          </p:cNvPr>
          <p:cNvSpPr txBox="1"/>
          <p:nvPr/>
        </p:nvSpPr>
        <p:spPr>
          <a:xfrm>
            <a:off x="4925683" y="5902784"/>
            <a:ext cx="23406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 err="1">
                <a:latin typeface="Arial" panose="020B0604020202020204" pitchFamily="34" charset="0"/>
                <a:cs typeface="Arial" panose="020B0604020202020204" pitchFamily="34" charset="0"/>
              </a:rPr>
              <a:t>NFun</a:t>
            </a:r>
            <a:endParaRPr lang="de-DE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168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B1A3-8964-4137-AD4B-15E910B20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Nahaufnahme, Iris, Orgel, Wimper enthält.&#10;&#10;KI-generierte Inhalte können fehlerhaft sein.">
            <a:extLst>
              <a:ext uri="{FF2B5EF4-FFF2-40B4-BE49-F238E27FC236}">
                <a16:creationId xmlns:a16="http://schemas.microsoft.com/office/drawing/2014/main" id="{502F9738-1657-EF6F-B881-B6E2605E1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1124" y="285404"/>
            <a:ext cx="2926080" cy="19507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4FE7BBE-165B-747B-E713-4CA7D3845090}"/>
              </a:ext>
            </a:extLst>
          </p:cNvPr>
          <p:cNvSpPr txBox="1"/>
          <p:nvPr/>
        </p:nvSpPr>
        <p:spPr>
          <a:xfrm>
            <a:off x="331124" y="2236124"/>
            <a:ext cx="2926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"</a:t>
            </a:r>
            <a:r>
              <a:rPr lang="de-DE" sz="900" dirty="0">
                <a:hlinkClick r:id="rId4" tooltip="https://hurraki.de/wiki/Publikum"/>
              </a:rPr>
              <a:t>Dieses Foto</a:t>
            </a:r>
            <a:r>
              <a:rPr lang="de-DE" sz="900" dirty="0"/>
              <a:t>"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Unknown</a:t>
            </a:r>
            <a:r>
              <a:rPr lang="de-DE" sz="900" dirty="0"/>
              <a:t> </a:t>
            </a:r>
            <a:r>
              <a:rPr lang="de-DE" sz="900" dirty="0" err="1"/>
              <a:t>is</a:t>
            </a:r>
            <a:r>
              <a:rPr lang="de-DE" sz="900" dirty="0"/>
              <a:t> </a:t>
            </a:r>
            <a:r>
              <a:rPr lang="de-DE" sz="900" dirty="0" err="1"/>
              <a:t>licensed</a:t>
            </a:r>
            <a:r>
              <a:rPr lang="de-DE" sz="900" dirty="0"/>
              <a:t> </a:t>
            </a:r>
            <a:r>
              <a:rPr lang="de-DE" sz="900" dirty="0" err="1"/>
              <a:t>using</a:t>
            </a:r>
            <a:r>
              <a:rPr lang="de-DE" sz="900" dirty="0"/>
              <a:t> </a:t>
            </a:r>
            <a:r>
              <a:rPr lang="de-DE" sz="900" dirty="0">
                <a:hlinkClick r:id="rId5" tooltip="https://creativecommons.org/licenses/by-sa/3.0/"/>
              </a:rPr>
              <a:t>CC BY-SA</a:t>
            </a:r>
            <a:endParaRPr lang="de-DE" sz="9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3DFA4F7-074C-FC66-6AC9-A9CCA4225D70}"/>
              </a:ext>
            </a:extLst>
          </p:cNvPr>
          <p:cNvSpPr txBox="1"/>
          <p:nvPr/>
        </p:nvSpPr>
        <p:spPr>
          <a:xfrm>
            <a:off x="3759588" y="906821"/>
            <a:ext cx="81012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20-20-20 Rule [1]</a:t>
            </a:r>
          </a:p>
          <a:p>
            <a:endParaRPr lang="de-DE" sz="4000" b="1" dirty="0"/>
          </a:p>
          <a:p>
            <a:endParaRPr lang="de-DE" sz="4000" b="1" dirty="0"/>
          </a:p>
          <a:p>
            <a:r>
              <a:rPr lang="de-DE" sz="4000" b="1" dirty="0"/>
              <a:t>25% </a:t>
            </a:r>
            <a:r>
              <a:rPr lang="de-DE" sz="4000" b="1" dirty="0" err="1"/>
              <a:t>of</a:t>
            </a:r>
            <a:r>
              <a:rPr lang="de-DE" sz="4000" b="1" dirty="0"/>
              <a:t> </a:t>
            </a:r>
            <a:r>
              <a:rPr lang="de-DE" sz="4000" b="1" dirty="0" err="1"/>
              <a:t>workers</a:t>
            </a:r>
            <a:r>
              <a:rPr lang="de-DE" sz="4000" b="1" dirty="0"/>
              <a:t> </a:t>
            </a:r>
            <a:r>
              <a:rPr lang="de-DE" sz="4000" b="1" dirty="0" err="1"/>
              <a:t>are</a:t>
            </a:r>
            <a:r>
              <a:rPr lang="de-DE" sz="4000" b="1" dirty="0"/>
              <a:t> </a:t>
            </a:r>
            <a:r>
              <a:rPr lang="de-DE" sz="4000" b="1" dirty="0" err="1"/>
              <a:t>feeling</a:t>
            </a:r>
            <a:r>
              <a:rPr lang="de-DE" sz="4000" b="1" dirty="0"/>
              <a:t> stress </a:t>
            </a:r>
            <a:r>
              <a:rPr lang="de-DE" sz="4000" b="1" dirty="0" err="1"/>
              <a:t>which</a:t>
            </a:r>
            <a:r>
              <a:rPr lang="de-DE" sz="4000" b="1" dirty="0"/>
              <a:t> </a:t>
            </a:r>
            <a:r>
              <a:rPr lang="de-DE" sz="4000" b="1" dirty="0" err="1"/>
              <a:t>negatively</a:t>
            </a:r>
            <a:r>
              <a:rPr lang="de-DE" sz="4000" b="1" dirty="0"/>
              <a:t> </a:t>
            </a:r>
            <a:r>
              <a:rPr lang="de-DE" sz="4000" b="1" dirty="0" err="1"/>
              <a:t>impacts</a:t>
            </a:r>
            <a:r>
              <a:rPr lang="de-DE" sz="4000" b="1" dirty="0"/>
              <a:t> </a:t>
            </a:r>
            <a:r>
              <a:rPr lang="de-DE" sz="4000" b="1" dirty="0" err="1"/>
              <a:t>them</a:t>
            </a:r>
            <a:r>
              <a:rPr lang="de-DE" sz="4000" b="1" dirty="0"/>
              <a:t> [2]</a:t>
            </a:r>
          </a:p>
          <a:p>
            <a:endParaRPr lang="de-DE" sz="4000" b="1" dirty="0"/>
          </a:p>
          <a:p>
            <a:r>
              <a:rPr lang="de-DE" sz="4000" b="1" dirty="0"/>
              <a:t>80% </a:t>
            </a:r>
            <a:r>
              <a:rPr lang="de-DE" sz="4000" b="1" dirty="0" err="1"/>
              <a:t>of</a:t>
            </a:r>
            <a:r>
              <a:rPr lang="de-DE" sz="4000" b="1" dirty="0"/>
              <a:t> </a:t>
            </a:r>
            <a:r>
              <a:rPr lang="de-DE" sz="4000" b="1" dirty="0" err="1"/>
              <a:t>american</a:t>
            </a:r>
            <a:r>
              <a:rPr lang="de-DE" sz="4000" b="1" dirty="0"/>
              <a:t> </a:t>
            </a:r>
            <a:r>
              <a:rPr lang="de-DE" sz="4000" b="1" dirty="0" err="1"/>
              <a:t>adults</a:t>
            </a:r>
            <a:r>
              <a:rPr lang="de-DE" sz="4000" b="1" dirty="0"/>
              <a:t> </a:t>
            </a:r>
            <a:r>
              <a:rPr lang="de-DE" sz="4000" b="1" dirty="0" err="1"/>
              <a:t>don‘t</a:t>
            </a:r>
            <a:r>
              <a:rPr lang="de-DE" sz="4000" b="1" dirty="0"/>
              <a:t> </a:t>
            </a:r>
            <a:r>
              <a:rPr lang="de-DE" sz="4000" b="1" dirty="0" err="1"/>
              <a:t>meed</a:t>
            </a:r>
            <a:r>
              <a:rPr lang="de-DE" sz="4000" b="1" dirty="0"/>
              <a:t> </a:t>
            </a:r>
            <a:r>
              <a:rPr lang="de-DE" sz="4000" b="1" dirty="0" err="1"/>
              <a:t>recommended</a:t>
            </a:r>
            <a:r>
              <a:rPr lang="de-DE" sz="4000" b="1" dirty="0"/>
              <a:t> </a:t>
            </a:r>
            <a:r>
              <a:rPr lang="de-DE" sz="4000" b="1" dirty="0" err="1"/>
              <a:t>guidelines</a:t>
            </a:r>
            <a:r>
              <a:rPr lang="de-DE" sz="4000" b="1" dirty="0"/>
              <a:t> </a:t>
            </a:r>
            <a:r>
              <a:rPr lang="de-DE" sz="4000" b="1" dirty="0" err="1"/>
              <a:t>for</a:t>
            </a:r>
            <a:r>
              <a:rPr lang="de-DE" sz="4000" b="1" dirty="0"/>
              <a:t> </a:t>
            </a:r>
            <a:r>
              <a:rPr lang="de-DE" sz="4000" b="1" dirty="0" err="1"/>
              <a:t>physical</a:t>
            </a:r>
            <a:r>
              <a:rPr lang="de-DE" sz="4000" b="1" dirty="0"/>
              <a:t> </a:t>
            </a:r>
            <a:r>
              <a:rPr lang="de-DE" sz="4000" b="1" dirty="0" err="1"/>
              <a:t>activities</a:t>
            </a:r>
            <a:r>
              <a:rPr lang="de-DE" sz="4000" b="1" dirty="0"/>
              <a:t> [3]</a:t>
            </a:r>
          </a:p>
        </p:txBody>
      </p:sp>
      <p:pic>
        <p:nvPicPr>
          <p:cNvPr id="4" name="Grafik 3" descr="Ein Bild, das Person, Menschliches Gesicht, Kleidung, Schulter enthält.">
            <a:extLst>
              <a:ext uri="{FF2B5EF4-FFF2-40B4-BE49-F238E27FC236}">
                <a16:creationId xmlns:a16="http://schemas.microsoft.com/office/drawing/2014/main" id="{217F084B-FA42-DA95-AAE9-BE71F575D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32789" y="2621767"/>
            <a:ext cx="2924415" cy="1950719"/>
          </a:xfrm>
          <a:prstGeom prst="rect">
            <a:avLst/>
          </a:prstGeom>
        </p:spPr>
      </p:pic>
      <p:pic>
        <p:nvPicPr>
          <p:cNvPr id="9" name="Grafik 8" descr="Ein Bild, das Person, Leichtathletik, Sport, Himmel enthält.&#10;&#10;KI-generierte Inhalte können fehlerhaft sein.">
            <a:extLst>
              <a:ext uri="{FF2B5EF4-FFF2-40B4-BE49-F238E27FC236}">
                <a16:creationId xmlns:a16="http://schemas.microsoft.com/office/drawing/2014/main" id="{D2474176-29AC-DC20-213A-781212518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31124" y="4727297"/>
            <a:ext cx="1940788" cy="194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61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9631E-402E-269F-E772-B2A6419A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Solutions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A29B6-81EF-54C5-8C30-A92B887DE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👀 Vision Guard: Intelligent reminders prevent digital eye strain during long work sessions.</a:t>
            </a:r>
          </a:p>
          <a:p>
            <a:r>
              <a:rPr lang="en-US" dirty="0"/>
              <a:t>🫁 Haptic Breathwork: Follow rhythm-based vibrations on your mouse to lower stress levels instantly.</a:t>
            </a:r>
          </a:p>
          <a:p>
            <a:r>
              <a:rPr lang="en-US" dirty="0"/>
              <a:t>🧘‍♂️ Interactive Yoga Trainer: Real-time pose detection checks your form and counts down your hold time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3805348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0B6E9-7847-2A36-752C-D603C246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CAF6BA-4C78-D86E-C56F-BF2B7B539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 </a:t>
            </a:r>
            <a:r>
              <a:rPr lang="de-DE" dirty="0">
                <a:hlinkClick r:id="rId2"/>
              </a:rPr>
              <a:t>https://www.uniklinik-freiburg.de/presse/publikationen/im-fokus/2023/wie-schaedlich-ist-digitales-arbeiten-fuer-die-augen.html</a:t>
            </a:r>
            <a:r>
              <a:rPr lang="de-DE" dirty="0"/>
              <a:t> (23.11.2025)</a:t>
            </a:r>
          </a:p>
          <a:p>
            <a:r>
              <a:rPr lang="de-DE" dirty="0"/>
              <a:t>[2] </a:t>
            </a:r>
            <a:r>
              <a:rPr lang="de-DE" dirty="0">
                <a:hlinkClick r:id="rId3"/>
              </a:rPr>
              <a:t>https://www.destatis.de/DE/Themen/Arbeit/Arbeitsmarkt/Qualitaet-Arbeit/Dimension-1/stress-arbeitsplatz.html</a:t>
            </a:r>
            <a:r>
              <a:rPr lang="de-DE" dirty="0"/>
              <a:t> (23.11.2025)</a:t>
            </a:r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https://pmc.ncbi.nlm.nih.gov/articles/PMC9733787/</a:t>
            </a:r>
            <a:r>
              <a:rPr lang="de-DE" dirty="0"/>
              <a:t> (23.11.2025)</a:t>
            </a:r>
          </a:p>
        </p:txBody>
      </p:sp>
    </p:spTree>
    <p:extLst>
      <p:ext uri="{BB962C8B-B14F-4D97-AF65-F5344CB8AC3E}">
        <p14:creationId xmlns:p14="http://schemas.microsoft.com/office/powerpoint/2010/main" val="406847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Breitbild</PresentationFormat>
  <Paragraphs>20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Our Solutions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Nils Winfried Wiegräbe</dc:creator>
  <cp:lastModifiedBy>Nils Winfried Wiegräbe</cp:lastModifiedBy>
  <cp:revision>1</cp:revision>
  <dcterms:created xsi:type="dcterms:W3CDTF">2025-11-23T04:28:27Z</dcterms:created>
  <dcterms:modified xsi:type="dcterms:W3CDTF">2025-11-23T04:53:07Z</dcterms:modified>
</cp:coreProperties>
</file>